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3">
          <p15:clr>
            <a:srgbClr val="A4A3A4"/>
          </p15:clr>
        </p15:guide>
        <p15:guide id="2" pos="24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h8eOZES1w+NdhzauryTobfMW7L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31F618-A715-4FD0-A5F1-2DF6D3E3A944}">
  <a:tblStyle styleId="{E631F618-A715-4FD0-A5F1-2DF6D3E3A9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3" orient="horz"/>
        <p:guide pos="2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customschemas.google.com/relationships/presentationmetadata" Target="meta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.com/lit/ds/symlink/ads1299.pdf?ts=1605462363116&amp;ref_url=https%253A%252F%252Fwww.ti.com%252Fproduct%252FADS1299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b3ef3f90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ab3ef3f90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https://www.ti.com/lit/ds/symlink/ads1299.pdf?ts=1605462363116&amp;ref_url=https%253A%252F%252Fwww.ti.com%252Fproduct%252FADS1299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92" name="Google Shape;192;gab3ef3f90a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097e9b6b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b097e9b6b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b097e9b6be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097e9b6be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b097e9b6be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b097e9b6be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0c366b30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b0c366b30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b0c366b30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0c366b308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b0c366b308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b0c366b308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0c366b308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b0c366b308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b0c366b308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cb26fd77c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acb26fd77c_1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acb26fd77c_1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7a4e40a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7a4e40a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a7a4e40a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097e9b6b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b097e9b6b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b097e9b6b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&gt;make clearer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&gt;be more specific with step by step (include energy and time needed for each step)</a:t>
            </a:r>
            <a:endParaRPr/>
          </a:p>
        </p:txBody>
      </p:sp>
      <p:sp>
        <p:nvSpPr>
          <p:cNvPr id="311" name="Google Shape;3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44b98639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b44b98639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think we should simply put a render of the board and a photo of the 3D printed version relative to the actual helmet size</a:t>
            </a:r>
            <a:endParaRPr/>
          </a:p>
        </p:txBody>
      </p:sp>
      <p:sp>
        <p:nvSpPr>
          <p:cNvPr id="88" name="Google Shape;88;gb44b98639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cb26fd77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acb26fd77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&gt;sub-banding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&gt;spectrograms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&gt;spatio temporal output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&gt;match filters sub one second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&gt;become metrics in your classifiers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&gt;look into EEG open source data to play with data in matlab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&gt;get a meeting with the team</a:t>
            </a:r>
            <a:endParaRPr/>
          </a:p>
        </p:txBody>
      </p:sp>
      <p:sp>
        <p:nvSpPr>
          <p:cNvPr id="334" name="Google Shape;334;gacb26fd77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New Standard of Care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Changing the care sequence at the </a:t>
            </a:r>
            <a:r>
              <a:rPr b="1" lang="en-US"/>
              <a:t>initial stages (unique) - FAST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Trying to be Proactive rather than reactive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US"/>
              <a:t>(TIMELINE IS KEY)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Don’t want to wait for symptoms to onset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Much more </a:t>
            </a:r>
            <a:r>
              <a:rPr b="1" lang="en-US"/>
              <a:t>accuracy</a:t>
            </a:r>
            <a:r>
              <a:rPr lang="en-US"/>
              <a:t> at the screening stage </a:t>
            </a:r>
            <a:r>
              <a:rPr b="1" lang="en-US"/>
              <a:t>(quantitative rather than qualitative)</a:t>
            </a:r>
            <a:r>
              <a:rPr lang="en-US"/>
              <a:t>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Rather than questionnaires, putting data into the mix to diagnose early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PTSD symptoms similar to mTBI symptoms (military case)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allow us to</a:t>
            </a:r>
            <a:r>
              <a:rPr b="1" lang="en-US"/>
              <a:t> allocate resources</a:t>
            </a:r>
            <a:r>
              <a:rPr lang="en-US"/>
              <a:t> effectively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b785fcd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b785fcd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bb785fcd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b785fcd8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b785fcd8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bb785fcd8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4b98639f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4b98639f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b44b98639f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44b98639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44b98639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b44b98639f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[4] https://www.ncbi.nlm.nih.gov/pmc/articles/PMC5619208/</a:t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b7bf04a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b7bf04a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bb7bf04a2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A793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 rot="5400000">
            <a:off x="75906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 rot="5400000">
            <a:off x="1875632" y="-1129506"/>
            <a:ext cx="5811838" cy="8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1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379048" y="1215483"/>
            <a:ext cx="5615353" cy="496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2" type="body"/>
          </p:nvPr>
        </p:nvSpPr>
        <p:spPr>
          <a:xfrm>
            <a:off x="6197600" y="1215483"/>
            <a:ext cx="5613400" cy="496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381001" y="2078657"/>
            <a:ext cx="5617633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3" type="body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13"/>
          <p:cNvSpPr txBox="1"/>
          <p:nvPr>
            <p:ph idx="4" type="body"/>
          </p:nvPr>
        </p:nvSpPr>
        <p:spPr>
          <a:xfrm>
            <a:off x="6172200" y="2078657"/>
            <a:ext cx="5638800" cy="41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3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" type="body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16"/>
          <p:cNvSpPr txBox="1"/>
          <p:nvPr>
            <p:ph idx="2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/>
          <p:nvPr>
            <p:ph idx="2" type="pic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7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 rot="5400000">
            <a:off x="3797823" y="-2201338"/>
            <a:ext cx="4596355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A793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0" type="dt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idx="1" type="subTitle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Tarasidis -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Brian Sang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- CompE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Sean Kim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- 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Michael Lee 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CompE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Jonathan Park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- 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Dale Shobe</a:t>
            </a:r>
            <a:r>
              <a:rPr b="0" i="0" lang="en-US" sz="1800" u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 - BME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br>
              <a:rPr lang="en-US"/>
            </a:br>
            <a:endParaRPr/>
          </a:p>
        </p:txBody>
      </p:sp>
      <p:sp>
        <p:nvSpPr>
          <p:cNvPr id="81" name="Google Shape;81;p1"/>
          <p:cNvSpPr txBox="1"/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000"/>
              <a:buFont typeface="Arial"/>
              <a:buNone/>
            </a:pPr>
            <a:r>
              <a:rPr lang="en-US" sz="4000"/>
              <a:t>Automatic Concussion </a:t>
            </a:r>
            <a:r>
              <a:rPr lang="en-US" sz="4000"/>
              <a:t>Evaluation</a:t>
            </a:r>
            <a:r>
              <a:rPr lang="en-US" sz="4000"/>
              <a:t> (A.C.E.)</a:t>
            </a:r>
            <a:endParaRPr sz="7200"/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6342" y="6085078"/>
            <a:ext cx="3050708" cy="6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575" y="6085078"/>
            <a:ext cx="2962850" cy="6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/>
          <p:nvPr/>
        </p:nvSpPr>
        <p:spPr>
          <a:xfrm>
            <a:off x="2974450" y="6085075"/>
            <a:ext cx="25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to our sponsors: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3ef3f90a_0_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8-Channel System Overview</a:t>
            </a:r>
            <a:endParaRPr/>
          </a:p>
        </p:txBody>
      </p:sp>
      <p:pic>
        <p:nvPicPr>
          <p:cNvPr descr="A picture containing diagram&#10;&#10;Description automatically generated" id="195" name="Google Shape;195;gab3ef3f90a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3" y="2108703"/>
            <a:ext cx="1743700" cy="14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ab3ef3f90a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477" y="2251401"/>
            <a:ext cx="1701325" cy="11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ab3ef3f90a_0_3"/>
          <p:cNvSpPr txBox="1"/>
          <p:nvPr/>
        </p:nvSpPr>
        <p:spPr>
          <a:xfrm>
            <a:off x="3434288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ADS1299 Biopotential Amplifier and ADC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ab3ef3f90a_0_3"/>
          <p:cNvPicPr preferRelativeResize="0"/>
          <p:nvPr/>
        </p:nvPicPr>
        <p:blipFill rotWithShape="1">
          <a:blip r:embed="rId5">
            <a:alphaModFix/>
          </a:blip>
          <a:srcRect b="22125" l="19016" r="17257" t="24275"/>
          <a:stretch/>
        </p:blipFill>
        <p:spPr>
          <a:xfrm>
            <a:off x="6638425" y="2098536"/>
            <a:ext cx="1701325" cy="14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ab3ef3f90a_0_3"/>
          <p:cNvSpPr txBox="1"/>
          <p:nvPr/>
        </p:nvSpPr>
        <p:spPr>
          <a:xfrm>
            <a:off x="6520238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STM32L4 Series Ultra-Low-Power ARM Cortex-M4 Microcontroller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ab3ef3f90a_0_3"/>
          <p:cNvPicPr preferRelativeResize="0"/>
          <p:nvPr/>
        </p:nvPicPr>
        <p:blipFill rotWithShape="1">
          <a:blip r:embed="rId6">
            <a:alphaModFix/>
          </a:blip>
          <a:srcRect b="8700" l="14901" r="11800" t="12060"/>
          <a:stretch/>
        </p:blipFill>
        <p:spPr>
          <a:xfrm>
            <a:off x="9536600" y="2395562"/>
            <a:ext cx="1548249" cy="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ab3ef3f90a_0_3"/>
          <p:cNvSpPr txBox="1"/>
          <p:nvPr/>
        </p:nvSpPr>
        <p:spPr>
          <a:xfrm>
            <a:off x="9341875" y="3519325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ADXL372 High-Impact Ultra-Low-Power MEMs Accelerometer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gab3ef3f90a_0_3"/>
          <p:cNvCxnSpPr/>
          <p:nvPr/>
        </p:nvCxnSpPr>
        <p:spPr>
          <a:xfrm>
            <a:off x="2471853" y="23010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gab3ef3f90a_0_3"/>
          <p:cNvCxnSpPr>
            <a:stCxn id="196" idx="3"/>
            <a:endCxn id="198" idx="1"/>
          </p:cNvCxnSpPr>
          <p:nvPr/>
        </p:nvCxnSpPr>
        <p:spPr>
          <a:xfrm>
            <a:off x="5253802" y="2814013"/>
            <a:ext cx="13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gab3ef3f90a_0_3"/>
          <p:cNvCxnSpPr>
            <a:stCxn id="200" idx="1"/>
            <a:endCxn id="198" idx="3"/>
          </p:cNvCxnSpPr>
          <p:nvPr/>
        </p:nvCxnSpPr>
        <p:spPr>
          <a:xfrm rot="10800000">
            <a:off x="8339600" y="2814012"/>
            <a:ext cx="11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5" name="Google Shape;205;gab3ef3f90a_0_3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8339738" y="1050100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ab3ef3f90a_0_3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1998338" y="1115350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ab3ef3f90a_0_3"/>
          <p:cNvPicPr preferRelativeResize="0"/>
          <p:nvPr/>
        </p:nvPicPr>
        <p:blipFill rotWithShape="1">
          <a:blip r:embed="rId7">
            <a:alphaModFix/>
          </a:blip>
          <a:srcRect b="5118" l="43558" r="19484" t="41454"/>
          <a:stretch/>
        </p:blipFill>
        <p:spPr>
          <a:xfrm>
            <a:off x="3012137" y="1115350"/>
            <a:ext cx="1013825" cy="92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ab3ef3f90a_0_3"/>
          <p:cNvCxnSpPr>
            <a:endCxn id="196" idx="0"/>
          </p:cNvCxnSpPr>
          <p:nvPr/>
        </p:nvCxnSpPr>
        <p:spPr>
          <a:xfrm flipH="1" rot="-5400000">
            <a:off x="3922089" y="1770351"/>
            <a:ext cx="626700" cy="335400"/>
          </a:xfrm>
          <a:prstGeom prst="bentConnector3">
            <a:avLst>
              <a:gd fmla="val 144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" name="Google Shape;209;gab3ef3f90a_0_3"/>
          <p:cNvSpPr txBox="1"/>
          <p:nvPr/>
        </p:nvSpPr>
        <p:spPr>
          <a:xfrm>
            <a:off x="4025950" y="1337863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Analog Voltage ~5V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ab3ef3f90a_0_3"/>
          <p:cNvCxnSpPr/>
          <p:nvPr/>
        </p:nvCxnSpPr>
        <p:spPr>
          <a:xfrm rot="5400000">
            <a:off x="7786925" y="1689025"/>
            <a:ext cx="636600" cy="488100"/>
          </a:xfrm>
          <a:prstGeom prst="bentConnector3">
            <a:avLst>
              <a:gd fmla="val 14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1" name="Google Shape;211;gab3ef3f90a_0_3"/>
          <p:cNvSpPr txBox="1"/>
          <p:nvPr/>
        </p:nvSpPr>
        <p:spPr>
          <a:xfrm>
            <a:off x="7099450" y="1326913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Voltage ~3V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gab3ef3f90a_0_3"/>
          <p:cNvCxnSpPr/>
          <p:nvPr/>
        </p:nvCxnSpPr>
        <p:spPr>
          <a:xfrm>
            <a:off x="2471853" y="24534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gab3ef3f90a_0_3"/>
          <p:cNvCxnSpPr/>
          <p:nvPr/>
        </p:nvCxnSpPr>
        <p:spPr>
          <a:xfrm>
            <a:off x="2471853" y="26058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gab3ef3f90a_0_3"/>
          <p:cNvCxnSpPr/>
          <p:nvPr/>
        </p:nvCxnSpPr>
        <p:spPr>
          <a:xfrm>
            <a:off x="2471853" y="27582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ab3ef3f90a_0_3"/>
          <p:cNvCxnSpPr/>
          <p:nvPr/>
        </p:nvCxnSpPr>
        <p:spPr>
          <a:xfrm>
            <a:off x="2471853" y="289894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ab3ef3f90a_0_3"/>
          <p:cNvCxnSpPr/>
          <p:nvPr/>
        </p:nvCxnSpPr>
        <p:spPr>
          <a:xfrm>
            <a:off x="2471853" y="30250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gab3ef3f90a_0_3"/>
          <p:cNvCxnSpPr/>
          <p:nvPr/>
        </p:nvCxnSpPr>
        <p:spPr>
          <a:xfrm>
            <a:off x="2471853" y="3177491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gab3ef3f90a_0_3"/>
          <p:cNvCxnSpPr/>
          <p:nvPr/>
        </p:nvCxnSpPr>
        <p:spPr>
          <a:xfrm>
            <a:off x="2471853" y="3329916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9" name="Google Shape;219;gab3ef3f90a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8425" y="4866664"/>
            <a:ext cx="1701325" cy="1262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ab3ef3f90a_0_3"/>
          <p:cNvCxnSpPr/>
          <p:nvPr/>
        </p:nvCxnSpPr>
        <p:spPr>
          <a:xfrm rot="-5400000">
            <a:off x="6886550" y="4283800"/>
            <a:ext cx="2308200" cy="180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1" name="Google Shape;221;gab3ef3f90a_0_3"/>
          <p:cNvSpPr txBox="1"/>
          <p:nvPr/>
        </p:nvSpPr>
        <p:spPr>
          <a:xfrm>
            <a:off x="7877788" y="5694000"/>
            <a:ext cx="19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 Flash Memory for Big Data Analysis and External Export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ab3ef3f90a_0_3"/>
          <p:cNvSpPr txBox="1"/>
          <p:nvPr/>
        </p:nvSpPr>
        <p:spPr>
          <a:xfrm>
            <a:off x="1134225" y="4909200"/>
            <a:ext cx="4502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Emphasis on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integration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097e9b6be_1_13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Hot-pluggable systems allows for flexibility in electrode selection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promising so far pictured below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mechanical connector should we use?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 through-hole solder joint seems most reliable for shock &amp; vibration</a:t>
            </a:r>
            <a:endParaRPr/>
          </a:p>
        </p:txBody>
      </p:sp>
      <p:sp>
        <p:nvSpPr>
          <p:cNvPr id="229" name="Google Shape;229;gb097e9b6be_1_1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Electrodes</a:t>
            </a:r>
            <a:endParaRPr/>
          </a:p>
        </p:txBody>
      </p:sp>
      <p:pic>
        <p:nvPicPr>
          <p:cNvPr id="230" name="Google Shape;230;gb097e9b6be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027" y="2965627"/>
            <a:ext cx="3408150" cy="34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b097e9b6be_1_13"/>
          <p:cNvSpPr txBox="1"/>
          <p:nvPr/>
        </p:nvSpPr>
        <p:spPr>
          <a:xfrm>
            <a:off x="3952725" y="6324350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https://www.fri-fl-shop.com/product/reusable-5mm-ag-agcl-spike-snap-electrode-tde-212/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097e9b6be_1_22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Pros: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High Integration/Small Footprint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Simple Power Control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Flexible Body Potential Bias Schemes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High Resolution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Cons:</a:t>
            </a: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Cost</a:t>
            </a:r>
            <a:endParaRPr sz="26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Bottom Line:  While discretes were explored the ADS1299 offers the complete package, making up for its cost in reduced development time</a:t>
            </a:r>
            <a:endParaRPr sz="2600"/>
          </a:p>
        </p:txBody>
      </p:sp>
      <p:sp>
        <p:nvSpPr>
          <p:cNvPr id="238" name="Google Shape;238;gb097e9b6be_1_2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ADS1299 - Deciding Factors</a:t>
            </a:r>
            <a:endParaRPr/>
          </a:p>
        </p:txBody>
      </p:sp>
      <p:pic>
        <p:nvPicPr>
          <p:cNvPr id="239" name="Google Shape;239;gb097e9b6be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327" y="1431201"/>
            <a:ext cx="1701325" cy="11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b097e9b6be_1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5169" y="3330175"/>
            <a:ext cx="1616200" cy="15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b097e9b6be_1_22"/>
          <p:cNvSpPr txBox="1"/>
          <p:nvPr/>
        </p:nvSpPr>
        <p:spPr>
          <a:xfrm>
            <a:off x="9160475" y="2807625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b097e9b6be_1_22"/>
          <p:cNvSpPr txBox="1"/>
          <p:nvPr/>
        </p:nvSpPr>
        <p:spPr>
          <a:xfrm>
            <a:off x="9484475" y="3612375"/>
            <a:ext cx="563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b097e9b6be_1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0975" y="3723024"/>
            <a:ext cx="1193325" cy="796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b097e9b6be_1_22"/>
          <p:cNvCxnSpPr>
            <a:stCxn id="240" idx="3"/>
            <a:endCxn id="243" idx="1"/>
          </p:cNvCxnSpPr>
          <p:nvPr/>
        </p:nvCxnSpPr>
        <p:spPr>
          <a:xfrm>
            <a:off x="9401368" y="4121287"/>
            <a:ext cx="7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0c366b308_0_5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Pros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Low Cost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Ultra Low Power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Development Environment</a:t>
            </a:r>
            <a:endParaRPr sz="2700"/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ST HAL, STM32CubeIDE, CMSIS</a:t>
            </a:r>
            <a:endParaRPr sz="2300"/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MBED Enabled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Cons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SDMMC 4 bit bus has silicon errata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Bottom Line: The STM32 microcontroller family is an industry staple.  Tried and true, it just makes sense. </a:t>
            </a:r>
            <a:endParaRPr sz="2700"/>
          </a:p>
        </p:txBody>
      </p:sp>
      <p:sp>
        <p:nvSpPr>
          <p:cNvPr id="251" name="Google Shape;251;gb0c366b308_0_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STM32L4 - Deciding Factors</a:t>
            </a:r>
            <a:endParaRPr/>
          </a:p>
        </p:txBody>
      </p:sp>
      <p:pic>
        <p:nvPicPr>
          <p:cNvPr id="252" name="Google Shape;252;gb0c366b30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245" y="1075875"/>
            <a:ext cx="3538705" cy="45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b0c366b308_0_5"/>
          <p:cNvPicPr preferRelativeResize="0"/>
          <p:nvPr/>
        </p:nvPicPr>
        <p:blipFill rotWithShape="1">
          <a:blip r:embed="rId4">
            <a:alphaModFix/>
          </a:blip>
          <a:srcRect b="22125" l="19016" r="17257" t="24275"/>
          <a:stretch/>
        </p:blipFill>
        <p:spPr>
          <a:xfrm>
            <a:off x="10694500" y="98825"/>
            <a:ext cx="1034725" cy="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0c366b308_1_2"/>
          <p:cNvSpPr txBox="1"/>
          <p:nvPr>
            <p:ph idx="1" type="body"/>
          </p:nvPr>
        </p:nvSpPr>
        <p:spPr>
          <a:xfrm>
            <a:off x="381000" y="1215475"/>
            <a:ext cx="108348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Pros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Best-in-Class Ultra Low Power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High Impact Capable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Programmable Automated Interrupt Generation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Cons</a:t>
            </a: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Cost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Bottom Line: While the ADXL372 is expensive, it is unparalleled in capability for our application - where power, measurement range, and interrupt handling are key factors.</a:t>
            </a:r>
            <a:endParaRPr sz="2700"/>
          </a:p>
        </p:txBody>
      </p:sp>
      <p:sp>
        <p:nvSpPr>
          <p:cNvPr id="260" name="Google Shape;260;gb0c366b308_1_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ADXL372 - Deciding Factors</a:t>
            </a:r>
            <a:endParaRPr/>
          </a:p>
        </p:txBody>
      </p:sp>
      <p:pic>
        <p:nvPicPr>
          <p:cNvPr id="261" name="Google Shape;261;gb0c366b308_1_2"/>
          <p:cNvPicPr preferRelativeResize="0"/>
          <p:nvPr/>
        </p:nvPicPr>
        <p:blipFill rotWithShape="1">
          <a:blip r:embed="rId3">
            <a:alphaModFix/>
          </a:blip>
          <a:srcRect b="8700" l="14901" r="11800" t="12060"/>
          <a:stretch/>
        </p:blipFill>
        <p:spPr>
          <a:xfrm>
            <a:off x="8773800" y="1357943"/>
            <a:ext cx="2442000" cy="1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b0c366b308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350" y="3174175"/>
            <a:ext cx="5055775" cy="17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0c366b308_1_11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Pros: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Cheap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Easily interfaceable with ST HAL SDMMC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Allows for simple export to an external PC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Good for exploratory algorithm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footprint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Weak link in environmental resilience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Requires FatFs, a large middleware library</a:t>
            </a:r>
            <a:endParaRPr/>
          </a:p>
        </p:txBody>
      </p:sp>
      <p:sp>
        <p:nvSpPr>
          <p:cNvPr id="269" name="Google Shape;269;gb0c366b308_1_1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Mass Flash Storage - SDMMC</a:t>
            </a:r>
            <a:endParaRPr/>
          </a:p>
        </p:txBody>
      </p:sp>
      <p:pic>
        <p:nvPicPr>
          <p:cNvPr id="270" name="Google Shape;270;gb0c366b308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2450" y="1516731"/>
            <a:ext cx="2583525" cy="191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b26fd77c_1_172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Alternate between analysis and low-power sleep modes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Current Consumption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Power supplied by coin cells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Estimated battery life: 6-9 months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7" name="Google Shape;277;gacb26fd77c_1_17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100"/>
              <a:buFont typeface="Arial"/>
              <a:buNone/>
            </a:pPr>
            <a:r>
              <a:rPr lang="en-US" sz="3100"/>
              <a:t>Power Consumption</a:t>
            </a:r>
            <a:endParaRPr/>
          </a:p>
        </p:txBody>
      </p:sp>
      <p:graphicFrame>
        <p:nvGraphicFramePr>
          <p:cNvPr id="278" name="Google Shape;278;gacb26fd77c_1_172"/>
          <p:cNvGraphicFramePr/>
          <p:nvPr/>
        </p:nvGraphicFramePr>
        <p:xfrm>
          <a:off x="1197675" y="242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{E631F618-A715-4FD0-A5F1-2DF6D3E3A944}</a:tableStyleId>
              </a:tblPr>
              <a:tblGrid>
                <a:gridCol w="1517100"/>
                <a:gridCol w="1517100"/>
                <a:gridCol w="1517100"/>
                <a:gridCol w="1517100"/>
                <a:gridCol w="1517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Op Mode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ADS1299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STM32L4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ADXL372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Total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Analysis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8.14mA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2.6mA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~11mA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Sleep</a:t>
                      </a:r>
                      <a:endParaRPr b="1"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1.2uA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22nA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1.4uA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2.622uA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9" name="Google Shape;279;gacb26fd77c_1_172"/>
          <p:cNvPicPr preferRelativeResize="0"/>
          <p:nvPr/>
        </p:nvPicPr>
        <p:blipFill rotWithShape="1">
          <a:blip r:embed="rId3">
            <a:alphaModFix/>
          </a:blip>
          <a:srcRect b="5118" l="43558" r="19484" t="41454"/>
          <a:stretch/>
        </p:blipFill>
        <p:spPr>
          <a:xfrm>
            <a:off x="6872413" y="4119288"/>
            <a:ext cx="1013825" cy="9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7a4e40ab6_0_0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Single Cell, Unregulated</a:t>
            </a:r>
            <a:endParaRPr/>
          </a:p>
        </p:txBody>
      </p:sp>
      <p:sp>
        <p:nvSpPr>
          <p:cNvPr id="286" name="Google Shape;286;ga7a4e40ab6_0_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Delivery - Digital</a:t>
            </a:r>
            <a:endParaRPr/>
          </a:p>
        </p:txBody>
      </p:sp>
      <p:graphicFrame>
        <p:nvGraphicFramePr>
          <p:cNvPr id="287" name="Google Shape;287;ga7a4e40ab6_0_0"/>
          <p:cNvGraphicFramePr/>
          <p:nvPr/>
        </p:nvGraphicFramePr>
        <p:xfrm>
          <a:off x="7782425" y="178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{E631F618-A715-4FD0-A5F1-2DF6D3E3A944}</a:tableStyleId>
              </a:tblPr>
              <a:tblGrid>
                <a:gridCol w="1255275"/>
                <a:gridCol w="1255275"/>
                <a:gridCol w="1255275"/>
              </a:tblGrid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IC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Operating Voltage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Max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ADS1299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ADXL372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STM32L4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1.71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8" name="Google Shape;288;ga7a4e40ab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102" y="2717525"/>
            <a:ext cx="4438150" cy="3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a7a4e40ab6_0_0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6791072" y="4835675"/>
            <a:ext cx="1450400" cy="1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097e9b6be_0_2"/>
          <p:cNvSpPr txBox="1"/>
          <p:nvPr>
            <p:ph idx="1" type="body"/>
          </p:nvPr>
        </p:nvSpPr>
        <p:spPr>
          <a:xfrm>
            <a:off x="381000" y="1063075"/>
            <a:ext cx="65364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Low-Noise LDO Regulated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Center-tapped AGND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Ganged EN Pins to uController GPIO for absolute no-current state in idle mode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ADS1299 SHTDWN pin and LDO EN pins will be brought up in a single GPIO port mask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6" name="Google Shape;296;gb097e9b6be_0_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Deliver - Analog</a:t>
            </a:r>
            <a:endParaRPr/>
          </a:p>
        </p:txBody>
      </p:sp>
      <p:pic>
        <p:nvPicPr>
          <p:cNvPr id="297" name="Google Shape;297;gb097e9b6b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325" y="1613875"/>
            <a:ext cx="4845674" cy="3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b097e9b6be_0_2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1085813" y="4208238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b097e9b6be_0_2"/>
          <p:cNvPicPr preferRelativeResize="0"/>
          <p:nvPr/>
        </p:nvPicPr>
        <p:blipFill rotWithShape="1">
          <a:blip r:embed="rId4">
            <a:alphaModFix/>
          </a:blip>
          <a:srcRect b="5118" l="43558" r="19484" t="41454"/>
          <a:stretch/>
        </p:blipFill>
        <p:spPr>
          <a:xfrm>
            <a:off x="1085813" y="5556313"/>
            <a:ext cx="101382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b097e9b6be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8050" y="5729900"/>
            <a:ext cx="849200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b097e9b6be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8050" y="4381825"/>
            <a:ext cx="849200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b097e9b6be_0_2"/>
          <p:cNvPicPr preferRelativeResize="0"/>
          <p:nvPr/>
        </p:nvPicPr>
        <p:blipFill rotWithShape="1">
          <a:blip r:embed="rId6">
            <a:alphaModFix/>
          </a:blip>
          <a:srcRect b="0" l="0" r="0" t="11237"/>
          <a:stretch/>
        </p:blipFill>
        <p:spPr>
          <a:xfrm>
            <a:off x="443125" y="5194709"/>
            <a:ext cx="381000" cy="47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gb097e9b6be_0_2"/>
          <p:cNvCxnSpPr>
            <a:stCxn id="298" idx="3"/>
            <a:endCxn id="301" idx="1"/>
          </p:cNvCxnSpPr>
          <p:nvPr/>
        </p:nvCxnSpPr>
        <p:spPr>
          <a:xfrm>
            <a:off x="2099638" y="4671325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gb097e9b6be_0_2"/>
          <p:cNvCxnSpPr>
            <a:stCxn id="299" idx="3"/>
            <a:endCxn id="300" idx="1"/>
          </p:cNvCxnSpPr>
          <p:nvPr/>
        </p:nvCxnSpPr>
        <p:spPr>
          <a:xfrm>
            <a:off x="2099638" y="6019400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gb097e9b6be_0_2"/>
          <p:cNvCxnSpPr/>
          <p:nvPr/>
        </p:nvCxnSpPr>
        <p:spPr>
          <a:xfrm>
            <a:off x="3927262" y="4671325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gb097e9b6be_0_2"/>
          <p:cNvCxnSpPr/>
          <p:nvPr/>
        </p:nvCxnSpPr>
        <p:spPr>
          <a:xfrm>
            <a:off x="3927262" y="6019400"/>
            <a:ext cx="9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gb097e9b6be_0_2"/>
          <p:cNvSpPr txBox="1"/>
          <p:nvPr/>
        </p:nvSpPr>
        <p:spPr>
          <a:xfrm>
            <a:off x="4077025" y="4372825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+2.5V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b097e9b6be_0_2"/>
          <p:cNvSpPr txBox="1"/>
          <p:nvPr/>
        </p:nvSpPr>
        <p:spPr>
          <a:xfrm>
            <a:off x="4153225" y="5687300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-2.5V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/>
              <a:t>The Screening Signal Path</a:t>
            </a:r>
            <a:endParaRPr/>
          </a:p>
        </p:txBody>
      </p:sp>
      <p:pic>
        <p:nvPicPr>
          <p:cNvPr descr="Chart, scatter chart&#10;&#10;Description automatically generated" id="314" name="Google Shape;314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151" y="2510866"/>
            <a:ext cx="2802600" cy="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"/>
          <p:cNvSpPr/>
          <p:nvPr/>
        </p:nvSpPr>
        <p:spPr>
          <a:xfrm>
            <a:off x="905254" y="3136396"/>
            <a:ext cx="1530096" cy="67548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3580163" y="3110500"/>
            <a:ext cx="2002350" cy="727275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Analog Front-end and Digitization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5871225" y="3114600"/>
            <a:ext cx="1712200" cy="727275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Signal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5"/>
          <p:cNvCxnSpPr>
            <a:stCxn id="315" idx="3"/>
          </p:cNvCxnSpPr>
          <p:nvPr/>
        </p:nvCxnSpPr>
        <p:spPr>
          <a:xfrm>
            <a:off x="2435350" y="3474138"/>
            <a:ext cx="1126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9" name="Google Shape;3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414" y="5179889"/>
            <a:ext cx="2766072" cy="153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"/>
          <p:cNvSpPr/>
          <p:nvPr/>
        </p:nvSpPr>
        <p:spPr>
          <a:xfrm>
            <a:off x="7583424" y="1754311"/>
            <a:ext cx="1333513" cy="83277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Frequency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7583423" y="4347116"/>
            <a:ext cx="1333513" cy="83277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5"/>
          <p:cNvCxnSpPr>
            <a:stCxn id="317" idx="2"/>
            <a:endCxn id="321" idx="1"/>
          </p:cNvCxnSpPr>
          <p:nvPr/>
        </p:nvCxnSpPr>
        <p:spPr>
          <a:xfrm flipH="1" rot="-5400000">
            <a:off x="6694625" y="3874575"/>
            <a:ext cx="921600" cy="85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3" name="Google Shape;323;p5"/>
          <p:cNvCxnSpPr>
            <a:stCxn id="317" idx="0"/>
            <a:endCxn id="320" idx="1"/>
          </p:cNvCxnSpPr>
          <p:nvPr/>
        </p:nvCxnSpPr>
        <p:spPr>
          <a:xfrm rot="-5400000">
            <a:off x="6683525" y="2214600"/>
            <a:ext cx="943800" cy="85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24" name="Google Shape;3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423" y="195668"/>
            <a:ext cx="1417320" cy="13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"/>
          <p:cNvSpPr/>
          <p:nvPr/>
        </p:nvSpPr>
        <p:spPr>
          <a:xfrm>
            <a:off x="9418320" y="2886835"/>
            <a:ext cx="1792224" cy="1182817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Comparison and Notification of Abnormality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5"/>
          <p:cNvCxnSpPr>
            <a:stCxn id="320" idx="3"/>
            <a:endCxn id="325" idx="0"/>
          </p:cNvCxnSpPr>
          <p:nvPr/>
        </p:nvCxnSpPr>
        <p:spPr>
          <a:xfrm>
            <a:off x="8916937" y="2170697"/>
            <a:ext cx="1397400" cy="71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7" name="Google Shape;327;p5"/>
          <p:cNvCxnSpPr>
            <a:stCxn id="321" idx="3"/>
            <a:endCxn id="325" idx="2"/>
          </p:cNvCxnSpPr>
          <p:nvPr/>
        </p:nvCxnSpPr>
        <p:spPr>
          <a:xfrm flipH="1" rot="10800000">
            <a:off x="8916936" y="4069603"/>
            <a:ext cx="1397400" cy="693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8" name="Google Shape;328;p5"/>
          <p:cNvSpPr/>
          <p:nvPr/>
        </p:nvSpPr>
        <p:spPr>
          <a:xfrm>
            <a:off x="905254" y="4763496"/>
            <a:ext cx="1530096" cy="675483"/>
          </a:xfrm>
          <a:prstGeom prst="flowChart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Impact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5"/>
          <p:cNvCxnSpPr>
            <a:stCxn id="328" idx="3"/>
          </p:cNvCxnSpPr>
          <p:nvPr/>
        </p:nvCxnSpPr>
        <p:spPr>
          <a:xfrm flipH="1" rot="10800000">
            <a:off x="2435350" y="3476438"/>
            <a:ext cx="670800" cy="1624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"/>
          <p:cNvCxnSpPr/>
          <p:nvPr/>
        </p:nvCxnSpPr>
        <p:spPr>
          <a:xfrm>
            <a:off x="5582525" y="3476238"/>
            <a:ext cx="303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44b98639f_0_1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Our Solution</a:t>
            </a:r>
            <a:endParaRPr/>
          </a:p>
        </p:txBody>
      </p:sp>
      <p:pic>
        <p:nvPicPr>
          <p:cNvPr id="91" name="Google Shape;91;gb44b98639f_0_10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8513325" y="2421050"/>
            <a:ext cx="2793624" cy="318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b44b98639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78" y="1792651"/>
            <a:ext cx="2570800" cy="33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b44b98639f_0_10"/>
          <p:cNvSpPr/>
          <p:nvPr/>
        </p:nvSpPr>
        <p:spPr>
          <a:xfrm>
            <a:off x="9160475" y="3492025"/>
            <a:ext cx="1344000" cy="1286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gb44b98639f_0_10"/>
          <p:cNvCxnSpPr>
            <a:stCxn id="92" idx="3"/>
            <a:endCxn id="93" idx="2"/>
          </p:cNvCxnSpPr>
          <p:nvPr/>
        </p:nvCxnSpPr>
        <p:spPr>
          <a:xfrm>
            <a:off x="7490378" y="3466226"/>
            <a:ext cx="1670100" cy="66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gb44b98639f_0_10"/>
          <p:cNvSpPr txBox="1"/>
          <p:nvPr/>
        </p:nvSpPr>
        <p:spPr>
          <a:xfrm>
            <a:off x="5108475" y="5198425"/>
            <a:ext cx="219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Rendering of the ACE mini EEG</a:t>
            </a:r>
            <a:endParaRPr sz="1600"/>
          </a:p>
        </p:txBody>
      </p:sp>
      <p:sp>
        <p:nvSpPr>
          <p:cNvPr id="96" name="Google Shape;96;gb44b98639f_0_10"/>
          <p:cNvSpPr txBox="1"/>
          <p:nvPr/>
        </p:nvSpPr>
        <p:spPr>
          <a:xfrm>
            <a:off x="7956250" y="5607175"/>
            <a:ext cx="390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Mockup of the ACE mini EEG</a:t>
            </a:r>
            <a:r>
              <a:rPr lang="en-US" sz="1600"/>
              <a:t> inside of a Military Helmet</a:t>
            </a:r>
            <a:endParaRPr sz="1600"/>
          </a:p>
        </p:txBody>
      </p:sp>
      <p:pic>
        <p:nvPicPr>
          <p:cNvPr id="97" name="Google Shape;97;gb44b98639f_0_10"/>
          <p:cNvPicPr preferRelativeResize="0"/>
          <p:nvPr/>
        </p:nvPicPr>
        <p:blipFill rotWithShape="1">
          <a:blip r:embed="rId5">
            <a:alphaModFix/>
          </a:blip>
          <a:srcRect b="0" l="28346" r="21043" t="20559"/>
          <a:stretch/>
        </p:blipFill>
        <p:spPr>
          <a:xfrm>
            <a:off x="728425" y="1523988"/>
            <a:ext cx="3646351" cy="38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b44b98639f_0_10"/>
          <p:cNvSpPr txBox="1"/>
          <p:nvPr/>
        </p:nvSpPr>
        <p:spPr>
          <a:xfrm>
            <a:off x="728500" y="5334000"/>
            <a:ext cx="364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Example of a clinical EEG</a:t>
            </a:r>
            <a:endParaRPr sz="1600"/>
          </a:p>
        </p:txBody>
      </p:sp>
      <p:pic>
        <p:nvPicPr>
          <p:cNvPr id="99" name="Google Shape;99;gb44b98639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3325" y="463700"/>
            <a:ext cx="2793622" cy="20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b44b98639f_0_10"/>
          <p:cNvSpPr txBox="1"/>
          <p:nvPr/>
        </p:nvSpPr>
        <p:spPr>
          <a:xfrm>
            <a:off x="4944975" y="5934150"/>
            <a:ext cx="25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devices currently being manufactured!</a:t>
            </a:r>
            <a:endParaRPr/>
          </a:p>
        </p:txBody>
      </p:sp>
      <p:sp>
        <p:nvSpPr>
          <p:cNvPr id="101" name="Google Shape;101;gb44b98639f_0_10"/>
          <p:cNvSpPr txBox="1"/>
          <p:nvPr/>
        </p:nvSpPr>
        <p:spPr>
          <a:xfrm>
            <a:off x="11245550" y="706800"/>
            <a:ext cx="12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Only 2”x2.5”</a:t>
            </a:r>
            <a:endParaRPr sz="1200"/>
          </a:p>
        </p:txBody>
      </p:sp>
      <p:cxnSp>
        <p:nvCxnSpPr>
          <p:cNvPr id="102" name="Google Shape;102;gb44b98639f_0_10"/>
          <p:cNvCxnSpPr>
            <a:stCxn id="101" idx="2"/>
          </p:cNvCxnSpPr>
          <p:nvPr/>
        </p:nvCxnSpPr>
        <p:spPr>
          <a:xfrm flipH="1">
            <a:off x="10553600" y="1076100"/>
            <a:ext cx="1309500" cy="6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cb26fd77c_0_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Firmware State Flow</a:t>
            </a:r>
            <a:endParaRPr/>
          </a:p>
        </p:txBody>
      </p:sp>
      <p:pic>
        <p:nvPicPr>
          <p:cNvPr id="337" name="Google Shape;337;gacb26fd77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8025"/>
            <a:ext cx="12263325" cy="3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/>
              <a:t>Implications – The New Standard of Care</a:t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2030413" y="4666443"/>
            <a:ext cx="1999200" cy="1399200"/>
          </a:xfrm>
          <a:prstGeom prst="roundRect">
            <a:avLst>
              <a:gd fmla="val 16670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2098823" y="4734702"/>
            <a:ext cx="18624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000" lIns="80000" spcFirstLastPara="1" rIns="80000" wrap="square" tIns="8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</a:rPr>
              <a:t>Automatic Concussion Evaluator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8110530" y="4666441"/>
            <a:ext cx="1999200" cy="1399200"/>
          </a:xfrm>
          <a:prstGeom prst="roundRect">
            <a:avLst>
              <a:gd fmla="val 16670" name="adj"/>
            </a:avLst>
          </a:prstGeom>
          <a:solidFill>
            <a:srgbClr val="4372C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8178928" y="4734688"/>
            <a:ext cx="18624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000" lIns="80000" spcFirstLastPara="1" rIns="80000" wrap="square" tIns="8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</a:rPr>
              <a:t>Treatment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5099680" y="4666441"/>
            <a:ext cx="1999200" cy="1399200"/>
          </a:xfrm>
          <a:prstGeom prst="roundRect">
            <a:avLst>
              <a:gd fmla="val 16670" name="adj"/>
            </a:avLst>
          </a:prstGeom>
          <a:solidFill>
            <a:srgbClr val="4372C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5168078" y="4734688"/>
            <a:ext cx="18624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000" lIns="80000" spcFirstLastPara="1" rIns="80000" wrap="square" tIns="8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Neuroimaging (Potentially Optional)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4105813" y="5067838"/>
            <a:ext cx="8817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7175088" y="5067838"/>
            <a:ext cx="8817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 txBox="1"/>
          <p:nvPr>
            <p:ph type="title"/>
          </p:nvPr>
        </p:nvSpPr>
        <p:spPr>
          <a:xfrm>
            <a:off x="836925" y="3837475"/>
            <a:ext cx="3828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2700"/>
              <a:t>New</a:t>
            </a:r>
            <a:r>
              <a:rPr lang="en-US" sz="2700"/>
              <a:t> Care Sequence</a:t>
            </a:r>
            <a:endParaRPr sz="2700"/>
          </a:p>
        </p:txBody>
      </p:sp>
      <p:sp>
        <p:nvSpPr>
          <p:cNvPr id="117" name="Google Shape;117;p6"/>
          <p:cNvSpPr txBox="1"/>
          <p:nvPr/>
        </p:nvSpPr>
        <p:spPr>
          <a:xfrm>
            <a:off x="426600" y="1065175"/>
            <a:ext cx="113262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solidFill>
                  <a:schemeClr val="dk1"/>
                </a:solidFill>
              </a:rPr>
              <a:t>Reduces s</a:t>
            </a:r>
            <a:r>
              <a:rPr b="1" lang="en-US" sz="2800">
                <a:solidFill>
                  <a:schemeClr val="dk1"/>
                </a:solidFill>
              </a:rPr>
              <a:t>creening uncertainty from 30-60% down to 10%</a:t>
            </a:r>
            <a:endParaRPr b="1"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Currently working with Ft. Benning through NSIN to test prototypes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Proper care of mTBI can </a:t>
            </a:r>
            <a:r>
              <a:rPr b="1" lang="en-US" sz="2800">
                <a:solidFill>
                  <a:schemeClr val="dk1"/>
                </a:solidFill>
              </a:rPr>
              <a:t>reduce</a:t>
            </a:r>
            <a:r>
              <a:rPr lang="en-US" sz="2800">
                <a:solidFill>
                  <a:schemeClr val="dk1"/>
                </a:solidFill>
              </a:rPr>
              <a:t> long term symptoms and the prevalence of comorbidities such as PTSD or CTE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aseline="30000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b785fcd87_0_0"/>
          <p:cNvSpPr/>
          <p:nvPr/>
        </p:nvSpPr>
        <p:spPr>
          <a:xfrm>
            <a:off x="3918850" y="1145600"/>
            <a:ext cx="8817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gbb785fcd87_0_0"/>
          <p:cNvGrpSpPr/>
          <p:nvPr/>
        </p:nvGrpSpPr>
        <p:grpSpPr>
          <a:xfrm>
            <a:off x="4935200" y="861867"/>
            <a:ext cx="1999200" cy="1163855"/>
            <a:chOff x="-2263018" y="586855"/>
            <a:chExt cx="1999200" cy="1399200"/>
          </a:xfrm>
        </p:grpSpPr>
        <p:sp>
          <p:nvSpPr>
            <p:cNvPr id="125" name="Google Shape;125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Neuroimaging(MRI, etc.)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gbb785fcd87_0_0"/>
          <p:cNvSpPr/>
          <p:nvPr/>
        </p:nvSpPr>
        <p:spPr>
          <a:xfrm>
            <a:off x="7069050" y="1138075"/>
            <a:ext cx="8817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bb785fcd87_0_0"/>
          <p:cNvSpPr txBox="1"/>
          <p:nvPr>
            <p:ph type="title"/>
          </p:nvPr>
        </p:nvSpPr>
        <p:spPr>
          <a:xfrm>
            <a:off x="96525" y="0"/>
            <a:ext cx="4236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2700"/>
              <a:t>Current Care Sequence</a:t>
            </a:r>
            <a:endParaRPr sz="2700"/>
          </a:p>
        </p:txBody>
      </p:sp>
      <p:grpSp>
        <p:nvGrpSpPr>
          <p:cNvPr id="129" name="Google Shape;129;gbb785fcd87_0_0"/>
          <p:cNvGrpSpPr/>
          <p:nvPr/>
        </p:nvGrpSpPr>
        <p:grpSpPr>
          <a:xfrm>
            <a:off x="1785000" y="861867"/>
            <a:ext cx="1999200" cy="1163855"/>
            <a:chOff x="-2263018" y="586855"/>
            <a:chExt cx="1999200" cy="1399200"/>
          </a:xfrm>
        </p:grpSpPr>
        <p:sp>
          <p:nvSpPr>
            <p:cNvPr id="130" name="Google Shape;130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Screening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gbb785fcd87_0_0"/>
          <p:cNvGrpSpPr/>
          <p:nvPr/>
        </p:nvGrpSpPr>
        <p:grpSpPr>
          <a:xfrm>
            <a:off x="8085400" y="854342"/>
            <a:ext cx="1999200" cy="1163855"/>
            <a:chOff x="-2263018" y="586855"/>
            <a:chExt cx="1999200" cy="1399200"/>
          </a:xfrm>
        </p:grpSpPr>
        <p:sp>
          <p:nvSpPr>
            <p:cNvPr id="133" name="Google Shape;133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Treatment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gbb785fcd87_0_0"/>
          <p:cNvSpPr txBox="1"/>
          <p:nvPr>
            <p:ph type="title"/>
          </p:nvPr>
        </p:nvSpPr>
        <p:spPr>
          <a:xfrm>
            <a:off x="168525" y="1872688"/>
            <a:ext cx="4236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2700"/>
              <a:t>Our Solution</a:t>
            </a:r>
            <a:endParaRPr sz="2700"/>
          </a:p>
        </p:txBody>
      </p:sp>
      <p:sp>
        <p:nvSpPr>
          <p:cNvPr id="136" name="Google Shape;136;gbb785fcd87_0_0"/>
          <p:cNvSpPr/>
          <p:nvPr/>
        </p:nvSpPr>
        <p:spPr>
          <a:xfrm rot="-2699173">
            <a:off x="3440869" y="4613895"/>
            <a:ext cx="881833" cy="59651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bb785fcd87_0_0"/>
          <p:cNvSpPr/>
          <p:nvPr/>
        </p:nvSpPr>
        <p:spPr>
          <a:xfrm rot="2700000">
            <a:off x="6333258" y="4613893"/>
            <a:ext cx="881621" cy="59651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bb785fcd87_0_0"/>
          <p:cNvSpPr txBox="1"/>
          <p:nvPr>
            <p:ph type="title"/>
          </p:nvPr>
        </p:nvSpPr>
        <p:spPr>
          <a:xfrm>
            <a:off x="168525" y="3651550"/>
            <a:ext cx="3828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2700"/>
              <a:t>New Care Sequence</a:t>
            </a:r>
            <a:endParaRPr sz="2700"/>
          </a:p>
        </p:txBody>
      </p:sp>
      <p:sp>
        <p:nvSpPr>
          <p:cNvPr id="139" name="Google Shape;139;gbb785fcd87_0_0"/>
          <p:cNvSpPr/>
          <p:nvPr/>
        </p:nvSpPr>
        <p:spPr>
          <a:xfrm rot="1108">
            <a:off x="4312394" y="5836150"/>
            <a:ext cx="18624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C8E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gbb785fcd87_0_0"/>
          <p:cNvGrpSpPr/>
          <p:nvPr/>
        </p:nvGrpSpPr>
        <p:grpSpPr>
          <a:xfrm>
            <a:off x="4346600" y="3926267"/>
            <a:ext cx="1999200" cy="1163855"/>
            <a:chOff x="-2263018" y="586855"/>
            <a:chExt cx="1999200" cy="1399200"/>
          </a:xfrm>
        </p:grpSpPr>
        <p:sp>
          <p:nvSpPr>
            <p:cNvPr id="141" name="Google Shape;141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Neuroimaging(Optional)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gbb785fcd87_0_0"/>
          <p:cNvGrpSpPr/>
          <p:nvPr/>
        </p:nvGrpSpPr>
        <p:grpSpPr>
          <a:xfrm>
            <a:off x="2066350" y="5484167"/>
            <a:ext cx="1999200" cy="1163855"/>
            <a:chOff x="-2263018" y="586855"/>
            <a:chExt cx="1999200" cy="1399200"/>
          </a:xfrm>
        </p:grpSpPr>
        <p:sp>
          <p:nvSpPr>
            <p:cNvPr id="144" name="Google Shape;144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Automatic Concussion Evaluation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gbb785fcd87_0_0"/>
          <p:cNvGrpSpPr/>
          <p:nvPr/>
        </p:nvGrpSpPr>
        <p:grpSpPr>
          <a:xfrm>
            <a:off x="6421650" y="5552417"/>
            <a:ext cx="1999200" cy="1163855"/>
            <a:chOff x="-2263018" y="586855"/>
            <a:chExt cx="1999200" cy="1399200"/>
          </a:xfrm>
        </p:grpSpPr>
        <p:sp>
          <p:nvSpPr>
            <p:cNvPr id="147" name="Google Shape;147;gbb785fcd87_0_0"/>
            <p:cNvSpPr/>
            <p:nvPr/>
          </p:nvSpPr>
          <p:spPr>
            <a:xfrm>
              <a:off x="-2263018" y="586855"/>
              <a:ext cx="1999200" cy="1399200"/>
            </a:xfrm>
            <a:prstGeom prst="roundRect">
              <a:avLst>
                <a:gd fmla="val 1667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bb785fcd87_0_0"/>
            <p:cNvSpPr txBox="1"/>
            <p:nvPr/>
          </p:nvSpPr>
          <p:spPr>
            <a:xfrm>
              <a:off x="-2202396" y="655102"/>
              <a:ext cx="18624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</a:rPr>
                <a:t>Treatment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gbb785fcd87_0_0"/>
          <p:cNvSpPr txBox="1"/>
          <p:nvPr/>
        </p:nvSpPr>
        <p:spPr>
          <a:xfrm>
            <a:off x="8317175" y="4173400"/>
            <a:ext cx="302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dashed arrow? or more opaque arrows (from ace to neuroimaging)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want to keep font still somewhat big so it doesn’t look squished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785fcd87_0_30"/>
          <p:cNvSpPr txBox="1"/>
          <p:nvPr>
            <p:ph type="title"/>
          </p:nvPr>
        </p:nvSpPr>
        <p:spPr>
          <a:xfrm>
            <a:off x="486175" y="523975"/>
            <a:ext cx="5158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Arial"/>
              <a:buNone/>
            </a:pPr>
            <a:r>
              <a:rPr lang="en-US" sz="2700"/>
              <a:t>Real World Implementation?? Don’t like saying business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44b98639f_0_91"/>
          <p:cNvSpPr txBox="1"/>
          <p:nvPr>
            <p:ph type="title"/>
          </p:nvPr>
        </p:nvSpPr>
        <p:spPr>
          <a:xfrm>
            <a:off x="3741750" y="2921550"/>
            <a:ext cx="4293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Slides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44b98639f_0_19"/>
          <p:cNvSpPr txBox="1"/>
          <p:nvPr>
            <p:ph idx="1" type="body"/>
          </p:nvPr>
        </p:nvSpPr>
        <p:spPr>
          <a:xfrm>
            <a:off x="381000" y="1215475"/>
            <a:ext cx="7137900" cy="45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Limited space</a:t>
            </a:r>
            <a:r>
              <a:rPr lang="en-US"/>
              <a:t> on helmet due to volumetric constraints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EEG electrodes placed mainly near occipital lobe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Unit should fit within 70mm x 70mm x 5mm (W x L x H)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2cm thick pads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Rigid PCB placed in rear (position 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Margin of 1cm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Max height of component housing ~5mm</a:t>
            </a:r>
            <a:endParaRPr/>
          </a:p>
        </p:txBody>
      </p:sp>
      <p:sp>
        <p:nvSpPr>
          <p:cNvPr id="168" name="Google Shape;168;gb44b98639f_0_19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Helmets</a:t>
            </a:r>
            <a:endParaRPr/>
          </a:p>
        </p:txBody>
      </p:sp>
      <p:pic>
        <p:nvPicPr>
          <p:cNvPr id="169" name="Google Shape;169;gb44b98639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50" y="3523550"/>
            <a:ext cx="2896975" cy="26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b44b98639f_0_19"/>
          <p:cNvPicPr preferRelativeResize="0"/>
          <p:nvPr/>
        </p:nvPicPr>
        <p:blipFill rotWithShape="1">
          <a:blip r:embed="rId4">
            <a:alphaModFix/>
          </a:blip>
          <a:srcRect b="0" l="0" r="0" t="12426"/>
          <a:stretch/>
        </p:blipFill>
        <p:spPr>
          <a:xfrm>
            <a:off x="7381975" y="200725"/>
            <a:ext cx="3643400" cy="3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b44b98639f_0_19"/>
          <p:cNvSpPr txBox="1"/>
          <p:nvPr/>
        </p:nvSpPr>
        <p:spPr>
          <a:xfrm>
            <a:off x="10318125" y="3072425"/>
            <a:ext cx="276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/>
          <p:nvPr>
            <p:ph idx="1" type="body"/>
          </p:nvPr>
        </p:nvSpPr>
        <p:spPr>
          <a:xfrm>
            <a:off x="381000" y="1215484"/>
            <a:ext cx="11430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Electroencephalogram (EEG) analysis compared to neurological exams</a:t>
            </a:r>
            <a:r>
              <a:rPr baseline="30000" lang="en-US" sz="2400"/>
              <a:t>[5]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EEG analysis is shown to be</a:t>
            </a:r>
            <a:r>
              <a:rPr b="1" lang="en-US"/>
              <a:t> more sensitive </a:t>
            </a:r>
            <a:r>
              <a:rPr lang="en-US"/>
              <a:t>than qualitative neurological exams</a:t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100"/>
              <a:buFont typeface="Arial"/>
              <a:buNone/>
            </a:pPr>
            <a:r>
              <a:rPr lang="en-US" sz="3100"/>
              <a:t>A Sensitive Tool for the Quantitative Screening of Head Injuries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0" y="6535050"/>
            <a:ext cx="4464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https://www.ncbi.nlm.nih.gov/pmc/articles/PMC5619208/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9200" y="2684150"/>
            <a:ext cx="7286627" cy="3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b7bf04a2a_0_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acceleration-time curves</a:t>
            </a:r>
            <a:endParaRPr/>
          </a:p>
        </p:txBody>
      </p:sp>
      <p:pic>
        <p:nvPicPr>
          <p:cNvPr id="187" name="Google Shape;187;gbb7bf04a2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0" y="1121722"/>
            <a:ext cx="6939707" cy="533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bb7bf04a2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932" y="2252659"/>
            <a:ext cx="40481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2016-03-09T16:46:53Z</dcterms:created>
  <dc:creator>Microsoft Office User</dc:creator>
</cp:coreProperties>
</file>